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7562850" cy="10688638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09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31" y="38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97113" y="701675"/>
            <a:ext cx="2484437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1" tIns="93921" rIns="93921" bIns="93921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95525" y="701675"/>
            <a:ext cx="24860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3921" tIns="93921" rIns="93921" bIns="93921" anchor="t" anchorCtr="0">
            <a:noAutofit/>
          </a:bodyPr>
          <a:lstStyle/>
          <a:p>
            <a:pPr marL="0" indent="0">
              <a:buNone/>
            </a:pPr>
            <a:r>
              <a:rPr lang="en" sz="2500" b="1" dirty="0">
                <a:solidFill>
                  <a:srgbClr val="FF0000"/>
                </a:solidFill>
                <a:highlight>
                  <a:schemeClr val="lt1"/>
                </a:highlight>
              </a:rPr>
              <a:t> </a:t>
            </a:r>
            <a:endParaRPr sz="1800" b="1" dirty="0"/>
          </a:p>
        </p:txBody>
      </p:sp>
    </p:spTree>
    <p:extLst>
      <p:ext uri="{BB962C8B-B14F-4D97-AF65-F5344CB8AC3E}">
        <p14:creationId xmlns:p14="http://schemas.microsoft.com/office/powerpoint/2010/main" val="2300028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83" y="1547391"/>
            <a:ext cx="7046400" cy="426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76" y="5889935"/>
            <a:ext cx="7046400" cy="164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76" y="2298771"/>
            <a:ext cx="7046400" cy="408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76" y="6551017"/>
            <a:ext cx="7046400" cy="27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76" y="4469940"/>
            <a:ext cx="7046400" cy="174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76" y="924860"/>
            <a:ext cx="7046400" cy="119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76" y="2395097"/>
            <a:ext cx="7046400" cy="710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76" y="924860"/>
            <a:ext cx="7046400" cy="119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76" y="2395097"/>
            <a:ext cx="3307800" cy="710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6401" y="2395097"/>
            <a:ext cx="3307800" cy="710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76" y="924860"/>
            <a:ext cx="7046400" cy="119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76" y="1154659"/>
            <a:ext cx="2322300" cy="157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76" y="2887895"/>
            <a:ext cx="2322300" cy="660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437" y="935511"/>
            <a:ext cx="5266200" cy="850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1050" y="-260"/>
            <a:ext cx="3780900" cy="1068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69" y="2562809"/>
            <a:ext cx="3345300" cy="308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69" y="5825407"/>
            <a:ext cx="3345300" cy="25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4973" y="1504787"/>
            <a:ext cx="3173100" cy="76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76" y="8792066"/>
            <a:ext cx="4961100" cy="125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76" y="924860"/>
            <a:ext cx="7046400" cy="11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76" y="2395097"/>
            <a:ext cx="7046400" cy="71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6734" y="9691191"/>
            <a:ext cx="4539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mailto:Gary@GaryMcKinsey.com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0" y="-152401"/>
            <a:ext cx="7562100" cy="8305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0" y="-175025"/>
            <a:ext cx="7562100" cy="609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803421" y="-115425"/>
            <a:ext cx="5778708" cy="4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FFFFFF"/>
                </a:solidFill>
              </a:rPr>
              <a:t>Live Your Live According to Your Vision for your Life!</a:t>
            </a:r>
            <a:endParaRPr sz="1600" dirty="0">
              <a:solidFill>
                <a:srgbClr val="FFFFFF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821073" y="689574"/>
            <a:ext cx="2447801" cy="975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Gary McKinsey</a:t>
            </a:r>
            <a:endParaRPr sz="2400" b="1" dirty="0"/>
          </a:p>
        </p:txBody>
      </p:sp>
      <p:sp>
        <p:nvSpPr>
          <p:cNvPr id="60" name="Google Shape;60;p13"/>
          <p:cNvSpPr txBox="1"/>
          <p:nvPr/>
        </p:nvSpPr>
        <p:spPr>
          <a:xfrm>
            <a:off x="2024913" y="1080816"/>
            <a:ext cx="3479250" cy="1087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i="1" dirty="0"/>
              <a:t>Business Marketing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/>
              <a:t>Strategist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 i="1" dirty="0"/>
              <a:t>  </a:t>
            </a:r>
            <a:r>
              <a:rPr lang="en" sz="1800" i="1" dirty="0">
                <a:solidFill>
                  <a:srgbClr val="FF0000"/>
                </a:solidFill>
              </a:rPr>
              <a:t> </a:t>
            </a:r>
            <a:endParaRPr sz="1800" i="1" dirty="0">
              <a:solidFill>
                <a:srgbClr val="FF0000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024914" y="2202046"/>
            <a:ext cx="3326576" cy="89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666666"/>
                </a:solidFill>
              </a:rPr>
              <a:t>email:</a:t>
            </a:r>
            <a:r>
              <a:rPr lang="en-US" sz="1600" dirty="0" err="1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Gary@GaryMcKinsey.com</a:t>
            </a:r>
            <a:endParaRPr lang="en-US" sz="1600" dirty="0">
              <a:solidFill>
                <a:srgbClr val="0070C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solidFill>
                  <a:srgbClr val="666666"/>
                </a:solidFill>
              </a:rPr>
              <a:t>Web-sites:</a:t>
            </a:r>
            <a:r>
              <a:rPr lang="en-US" sz="1600" dirty="0" err="1">
                <a:solidFill>
                  <a:srgbClr val="0070C0"/>
                </a:solidFill>
              </a:rPr>
              <a:t>GaryMcKinsey.com</a:t>
            </a:r>
            <a:endParaRPr lang="en-US" sz="1600" dirty="0">
              <a:solidFill>
                <a:srgbClr val="0070C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666666"/>
                </a:solidFill>
              </a:rPr>
              <a:t>Phone:</a:t>
            </a:r>
            <a:r>
              <a:rPr lang="en-US" sz="1600" dirty="0">
                <a:solidFill>
                  <a:srgbClr val="0070C0"/>
                </a:solidFill>
              </a:rPr>
              <a:t>209-345-4230</a:t>
            </a:r>
            <a:endParaRPr sz="1600" dirty="0">
              <a:solidFill>
                <a:srgbClr val="0070C0"/>
              </a:solidFill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-13029" y="3171438"/>
            <a:ext cx="7562100" cy="9009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86775" y="561131"/>
            <a:ext cx="585388" cy="582589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5450075" y="754775"/>
            <a:ext cx="2053400" cy="23674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666666"/>
                </a:solidFill>
              </a:rPr>
              <a:t>       </a:t>
            </a:r>
            <a:r>
              <a:rPr lang="en" sz="1200" dirty="0">
                <a:solidFill>
                  <a:srgbClr val="666666"/>
                </a:solidFill>
              </a:rPr>
              <a:t> Add a </a:t>
            </a:r>
            <a:r>
              <a:rPr lang="en-US" sz="1200" dirty="0">
                <a:solidFill>
                  <a:srgbClr val="666666"/>
                </a:solidFill>
              </a:rPr>
              <a:t>powerful </a:t>
            </a:r>
            <a:r>
              <a:rPr lang="en" sz="1200" dirty="0">
                <a:solidFill>
                  <a:srgbClr val="666666"/>
                </a:solidFill>
              </a:rPr>
              <a:t>testimonial quote about </a:t>
            </a:r>
            <a:r>
              <a:rPr lang="en-US" sz="1200" dirty="0">
                <a:solidFill>
                  <a:srgbClr val="666666"/>
                </a:solidFill>
              </a:rPr>
              <a:t>what you audience will get from your session!  Make it one that SELLS what you have to offer</a:t>
            </a:r>
            <a:r>
              <a:rPr lang="en-US" dirty="0">
                <a:solidFill>
                  <a:srgbClr val="666666"/>
                </a:solidFill>
              </a:rPr>
              <a:t>.</a:t>
            </a:r>
            <a:endParaRPr dirty="0">
              <a:solidFill>
                <a:srgbClr val="666666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460875" y="2331625"/>
            <a:ext cx="2024700" cy="2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i="1" dirty="0">
                <a:solidFill>
                  <a:srgbClr val="666666"/>
                </a:solidFill>
              </a:rPr>
              <a:t>-- </a:t>
            </a:r>
            <a:r>
              <a:rPr lang="en-US" sz="1100" i="1" dirty="0">
                <a:solidFill>
                  <a:srgbClr val="666666"/>
                </a:solidFill>
              </a:rPr>
              <a:t>happy audience member</a:t>
            </a:r>
            <a:endParaRPr sz="1100" i="1" dirty="0">
              <a:solidFill>
                <a:srgbClr val="666666"/>
              </a:solidFill>
            </a:endParaRPr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22475" y="3281867"/>
            <a:ext cx="679799" cy="609001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 txBox="1"/>
          <p:nvPr/>
        </p:nvSpPr>
        <p:spPr>
          <a:xfrm>
            <a:off x="720125" y="3717179"/>
            <a:ext cx="1034400" cy="31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2768982" y="3701917"/>
            <a:ext cx="1034400" cy="323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FFFFF"/>
              </a:solidFill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4758014" y="3739001"/>
            <a:ext cx="1218923" cy="296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en" sz="1100" dirty="0">
              <a:solidFill>
                <a:srgbClr val="FFFFFF"/>
              </a:solidFill>
              <a:uFill>
                <a:noFill/>
              </a:uFill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6461969" y="3718650"/>
            <a:ext cx="1034400" cy="30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FFFFFF"/>
              </a:solidFill>
            </a:endParaRPr>
          </a:p>
        </p:txBody>
      </p:sp>
      <p:pic>
        <p:nvPicPr>
          <p:cNvPr id="78" name="Google Shape;7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3182" y="3383007"/>
            <a:ext cx="992039" cy="313229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3"/>
          <p:cNvPicPr preferRelativeResize="0"/>
          <p:nvPr/>
        </p:nvPicPr>
        <p:blipFill rotWithShape="1">
          <a:blip r:embed="rId7">
            <a:alphaModFix/>
          </a:blip>
          <a:srcRect t="37678" b="34536"/>
          <a:stretch/>
        </p:blipFill>
        <p:spPr>
          <a:xfrm>
            <a:off x="3101154" y="3489351"/>
            <a:ext cx="974776" cy="216625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3"/>
          <p:cNvSpPr/>
          <p:nvPr/>
        </p:nvSpPr>
        <p:spPr>
          <a:xfrm>
            <a:off x="5456" y="4056943"/>
            <a:ext cx="7562100" cy="5714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-1125" y="9079388"/>
            <a:ext cx="7675200" cy="17820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3"/>
          <p:cNvSpPr/>
          <p:nvPr/>
        </p:nvSpPr>
        <p:spPr>
          <a:xfrm>
            <a:off x="-75" y="9675900"/>
            <a:ext cx="7675200" cy="1146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-1125" y="4183067"/>
            <a:ext cx="3602538" cy="499648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3999451" y="4160586"/>
            <a:ext cx="3605798" cy="23368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3898175" y="6566588"/>
            <a:ext cx="3676800" cy="251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295975" y="4455048"/>
            <a:ext cx="29820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Speaking Topics</a:t>
            </a:r>
            <a:endParaRPr sz="2400" b="1"/>
          </a:p>
        </p:txBody>
      </p:sp>
      <p:sp>
        <p:nvSpPr>
          <p:cNvPr id="87" name="Google Shape;87;p13"/>
          <p:cNvSpPr txBox="1"/>
          <p:nvPr/>
        </p:nvSpPr>
        <p:spPr>
          <a:xfrm>
            <a:off x="372325" y="4961700"/>
            <a:ext cx="3370200" cy="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222222"/>
                </a:solidFill>
              </a:rPr>
              <a:t>Keys to Increasing Your Productivity.  </a:t>
            </a:r>
            <a:endParaRPr dirty="0"/>
          </a:p>
        </p:txBody>
      </p:sp>
      <p:sp>
        <p:nvSpPr>
          <p:cNvPr id="88" name="Google Shape;88;p13"/>
          <p:cNvSpPr txBox="1"/>
          <p:nvPr/>
        </p:nvSpPr>
        <p:spPr>
          <a:xfrm>
            <a:off x="320275" y="5485200"/>
            <a:ext cx="2982000" cy="749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Increase Your Happiness.</a:t>
            </a:r>
            <a:endParaRPr sz="1200" b="1" dirty="0">
              <a:solidFill>
                <a:schemeClr val="dk1"/>
              </a:solidFill>
              <a:latin typeface="Calibri" panose="020F0502020204030204" pitchFamily="34" charset="0"/>
              <a:ea typeface="Comic Sans MS"/>
              <a:cs typeface="Calibri" panose="020F0502020204030204" pitchFamily="34" charset="0"/>
              <a:sym typeface="Comic Sans MS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●"/>
            </a:pPr>
            <a:r>
              <a:rPr lang="en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Take Control of your life .</a:t>
            </a:r>
            <a:endParaRPr sz="1200" b="1" dirty="0">
              <a:solidFill>
                <a:schemeClr val="dk1"/>
              </a:solidFill>
              <a:latin typeface="Calibri" panose="020F0502020204030204" pitchFamily="34" charset="0"/>
              <a:ea typeface="Comic Sans MS"/>
              <a:cs typeface="Calibri" panose="020F0502020204030204" pitchFamily="34" charset="0"/>
              <a:sym typeface="Comic Sans MS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Experience Greater Self-Worth</a:t>
            </a:r>
            <a:r>
              <a:rPr lang="en-US" sz="12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.</a:t>
            </a: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●"/>
            </a:pPr>
            <a:endParaRPr sz="1200" dirty="0">
              <a:solidFill>
                <a:schemeClr val="dk1"/>
              </a:solidFill>
              <a:latin typeface="Calibri" panose="020F0502020204030204" pitchFamily="34" charset="0"/>
              <a:ea typeface="Comic Sans MS"/>
              <a:cs typeface="Calibri" panose="020F0502020204030204" pitchFamily="34" charset="0"/>
              <a:sym typeface="Comic Sans MS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●"/>
            </a:pPr>
            <a:endParaRPr sz="11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466275" y="6325458"/>
            <a:ext cx="3370200" cy="43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Winning the Marketing Game.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320274" y="6780128"/>
            <a:ext cx="3093485" cy="887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●"/>
            </a:pPr>
            <a:r>
              <a:rPr lang="en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How to Focus on Y</a:t>
            </a:r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o</a:t>
            </a:r>
            <a:r>
              <a:rPr lang="en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ur Customer.</a:t>
            </a:r>
            <a:endParaRPr sz="1200" b="1" dirty="0">
              <a:solidFill>
                <a:schemeClr val="dk1"/>
              </a:solidFill>
              <a:latin typeface="Calibri" panose="020F0502020204030204" pitchFamily="34" charset="0"/>
              <a:ea typeface="Comic Sans MS"/>
              <a:cs typeface="Calibri" panose="020F0502020204030204" pitchFamily="34" charset="0"/>
              <a:sym typeface="Comic Sans MS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Grabbing Your Customer Attention.</a:t>
            </a:r>
          </a:p>
          <a:p>
            <a:pPr marL="33020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   Moving Your Customer to Action</a:t>
            </a:r>
            <a:r>
              <a:rPr lang="en-US" sz="12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.</a:t>
            </a:r>
            <a:endParaRPr sz="1200" dirty="0">
              <a:solidFill>
                <a:schemeClr val="dk1"/>
              </a:solidFill>
              <a:latin typeface="Calibri" panose="020F0502020204030204" pitchFamily="34" charset="0"/>
              <a:ea typeface="Comic Sans MS"/>
              <a:cs typeface="Calibri" panose="020F0502020204030204" pitchFamily="34" charset="0"/>
              <a:sym typeface="Comic Sans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33182" y="7647425"/>
            <a:ext cx="3370200" cy="4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222222"/>
                </a:solidFill>
              </a:rPr>
              <a:t>T</a:t>
            </a:r>
            <a:r>
              <a:rPr lang="en-US" b="1" dirty="0">
                <a:solidFill>
                  <a:srgbClr val="222222"/>
                </a:solidFill>
              </a:rPr>
              <a:t>h</a:t>
            </a:r>
            <a:r>
              <a:rPr lang="en" b="1" dirty="0">
                <a:solidFill>
                  <a:srgbClr val="222222"/>
                </a:solidFill>
              </a:rPr>
              <a:t>e Language of Influnce.</a:t>
            </a:r>
            <a:endParaRPr b="1" dirty="0"/>
          </a:p>
        </p:txBody>
      </p:sp>
      <p:sp>
        <p:nvSpPr>
          <p:cNvPr id="92" name="Google Shape;92;p13"/>
          <p:cNvSpPr txBox="1"/>
          <p:nvPr/>
        </p:nvSpPr>
        <p:spPr>
          <a:xfrm>
            <a:off x="295975" y="8100250"/>
            <a:ext cx="2982000" cy="7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3020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Identify Your Audience.</a:t>
            </a:r>
          </a:p>
          <a:p>
            <a:pPr marL="33020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Make an Emotional Connection.</a:t>
            </a:r>
          </a:p>
          <a:p>
            <a:pPr marL="33020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1200" b="1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Winning Call to Action.</a:t>
            </a:r>
          </a:p>
          <a:p>
            <a:pPr marL="33020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panose="05000000000000000000" pitchFamily="2" charset="2"/>
              <a:buChar char="§"/>
            </a:pPr>
            <a:endParaRPr sz="11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●"/>
            </a:pPr>
            <a:endParaRPr sz="11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222222"/>
              </a:solidFill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4179175" y="4323450"/>
            <a:ext cx="2982000" cy="7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Bio</a:t>
            </a:r>
            <a:endParaRPr sz="2400" b="1"/>
          </a:p>
        </p:txBody>
      </p:sp>
      <p:sp>
        <p:nvSpPr>
          <p:cNvPr id="94" name="Google Shape;94;p13"/>
          <p:cNvSpPr txBox="1"/>
          <p:nvPr/>
        </p:nvSpPr>
        <p:spPr>
          <a:xfrm>
            <a:off x="4093900" y="4777725"/>
            <a:ext cx="3370200" cy="357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over 40 years, Gary has worked with entrepreneurs and businesses to develop and implement marketing plans to attract their perfect clients.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an introvert, he credits Toastmasters for helping him develop self-confidence,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 skills, and, most importantly, the ability to speak in public.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891010" y="9148493"/>
            <a:ext cx="4691119" cy="52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EFEFE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Keynotes,Workshops, &amp; One-on-one Coaching</a:t>
            </a:r>
            <a:endParaRPr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72125" y="9675900"/>
            <a:ext cx="1700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1 hour workshop </a:t>
            </a:r>
            <a:endParaRPr dirty="0"/>
          </a:p>
        </p:txBody>
      </p:sp>
      <p:sp>
        <p:nvSpPr>
          <p:cNvPr id="98" name="Google Shape;98;p13"/>
          <p:cNvSpPr txBox="1"/>
          <p:nvPr/>
        </p:nvSpPr>
        <p:spPr>
          <a:xfrm>
            <a:off x="75075" y="10003200"/>
            <a:ext cx="1741500" cy="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4343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Proide practical interactive learing experience.</a:t>
            </a:r>
            <a:endParaRPr sz="1200" i="1" dirty="0">
              <a:solidFill>
                <a:srgbClr val="43434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172125" y="10331675"/>
            <a:ext cx="1547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00" name="Google Shape;100;p13"/>
          <p:cNvSpPr txBox="1"/>
          <p:nvPr/>
        </p:nvSpPr>
        <p:spPr>
          <a:xfrm>
            <a:off x="2024913" y="9675900"/>
            <a:ext cx="1700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Keynote  </a:t>
            </a:r>
            <a:endParaRPr dirty="0"/>
          </a:p>
        </p:txBody>
      </p:sp>
      <p:sp>
        <p:nvSpPr>
          <p:cNvPr id="101" name="Google Shape;101;p13"/>
          <p:cNvSpPr txBox="1"/>
          <p:nvPr/>
        </p:nvSpPr>
        <p:spPr>
          <a:xfrm>
            <a:off x="1987443" y="10000800"/>
            <a:ext cx="1741500" cy="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4343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Customizeed to meet  youunique  organizations goals.</a:t>
            </a:r>
            <a:endParaRPr sz="1200" b="1" dirty="0">
              <a:solidFill>
                <a:srgbClr val="43434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2054013" y="10313825"/>
            <a:ext cx="1547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03" name="Google Shape;103;p13"/>
          <p:cNvSpPr txBox="1"/>
          <p:nvPr/>
        </p:nvSpPr>
        <p:spPr>
          <a:xfrm>
            <a:off x="3956763" y="9675900"/>
            <a:ext cx="1700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222222"/>
                </a:solidFill>
              </a:rPr>
              <a:t>Half day seminar</a:t>
            </a:r>
            <a:r>
              <a:rPr lang="en" b="1" dirty="0"/>
              <a:t> </a:t>
            </a:r>
            <a:endParaRPr dirty="0"/>
          </a:p>
        </p:txBody>
      </p:sp>
      <p:sp>
        <p:nvSpPr>
          <p:cNvPr id="104" name="Google Shape;104;p13"/>
          <p:cNvSpPr txBox="1"/>
          <p:nvPr/>
        </p:nvSpPr>
        <p:spPr>
          <a:xfrm>
            <a:off x="3857463" y="10000800"/>
            <a:ext cx="1741500" cy="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4343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Personalized  interactives hands-on programs designed around you outcomes</a:t>
            </a:r>
            <a:r>
              <a:rPr lang="en" sz="800" i="1" dirty="0">
                <a:solidFill>
                  <a:srgbClr val="434343"/>
                </a:solidFill>
              </a:rPr>
              <a:t>..</a:t>
            </a:r>
            <a:endParaRPr sz="800" i="1" dirty="0">
              <a:solidFill>
                <a:srgbClr val="434343"/>
              </a:solidFill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3956763" y="10331675"/>
            <a:ext cx="1547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06" name="Google Shape;106;p13"/>
          <p:cNvSpPr txBox="1"/>
          <p:nvPr/>
        </p:nvSpPr>
        <p:spPr>
          <a:xfrm>
            <a:off x="5792763" y="9675900"/>
            <a:ext cx="1700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rgbClr val="222222"/>
                </a:solidFill>
              </a:rPr>
              <a:t>Full day seminar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5731113" y="10020724"/>
            <a:ext cx="1741500" cy="80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4343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Designed a ound your orgnizations needs.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4343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program is engaging a</a:t>
            </a:r>
            <a:r>
              <a:rPr lang="en-US" sz="1200" b="1" dirty="0" err="1">
                <a:solidFill>
                  <a:srgbClr val="4343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" sz="1200" b="1" dirty="0">
                <a:solidFill>
                  <a:srgbClr val="43434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interactive</a:t>
            </a:r>
            <a:r>
              <a:rPr lang="en" sz="800" i="1" dirty="0">
                <a:solidFill>
                  <a:srgbClr val="434343"/>
                </a:solidFill>
              </a:rPr>
              <a:t>..</a:t>
            </a:r>
            <a:endParaRPr sz="800" i="1" dirty="0">
              <a:solidFill>
                <a:srgbClr val="434343"/>
              </a:solidFill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5792763" y="10331675"/>
            <a:ext cx="1547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pic>
        <p:nvPicPr>
          <p:cNvPr id="109" name="Google Shape;109;p13"/>
          <p:cNvPicPr preferRelativeResize="0"/>
          <p:nvPr/>
        </p:nvPicPr>
        <p:blipFill>
          <a:blip r:embed="rId8"/>
          <a:srcRect/>
          <a:stretch/>
        </p:blipFill>
        <p:spPr>
          <a:xfrm>
            <a:off x="13779" y="645930"/>
            <a:ext cx="1993234" cy="250177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4E8329-460C-4A4F-81F6-D0A39E2CD192}"/>
              </a:ext>
            </a:extLst>
          </p:cNvPr>
          <p:cNvSpPr txBox="1"/>
          <p:nvPr/>
        </p:nvSpPr>
        <p:spPr>
          <a:xfrm>
            <a:off x="5268874" y="3486317"/>
            <a:ext cx="1589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YouTube</a:t>
            </a:r>
          </a:p>
        </p:txBody>
      </p:sp>
    </p:spTree>
    <p:extLst>
      <p:ext uri="{BB962C8B-B14F-4D97-AF65-F5344CB8AC3E}">
        <p14:creationId xmlns:p14="http://schemas.microsoft.com/office/powerpoint/2010/main" val="143638725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243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Wingdings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McKinsey</dc:creator>
  <cp:lastModifiedBy>Gary McKinsey</cp:lastModifiedBy>
  <cp:revision>33</cp:revision>
  <cp:lastPrinted>2022-02-18T00:05:02Z</cp:lastPrinted>
  <dcterms:modified xsi:type="dcterms:W3CDTF">2022-02-18T00:07:26Z</dcterms:modified>
</cp:coreProperties>
</file>